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70" r:id="rId5"/>
    <p:sldId id="269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58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6T14:49:37.90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1353 615,'-85'-4,"1"-5,-122-26,-3-2,157 33,-77 3,-14-1,140 2,0 0,-1 0,1-1,0 0,0 1,0-1,0 0,0 0,0-1,0 1,0-1,1 1,-1-1,0 0,1 0,0 0,-1 0,-2-5,3 5,1-1,0 1,0-1,0 0,0 0,1 1,-1-1,1 0,-1 0,1 0,0 0,0 0,0 1,1-1,-1 0,1 0,0 0,-1 1,1-1,0 0,1 1,1-4,1-3,2 0,0 0,0 1,0-1,1 1,10-9,54-42,-33 33,1 0,62-28,89-27,-122 55,1 2,1 4,141-21,-204 40,1 0,-1 1,1 0,13 1,-20-1,-1 0,0 0,1 0,-1 0,0 1,1-1,-1 0,0 0,1 0,-1 0,0 1,1-1,-1 0,0 0,0 1,1-1,-1 0,0 0,0 1,1-1,-1 0,0 1,0-1,0 0,0 1,1-1,-1 1,0-1,-7 15,-3-6,0 1,0-1,-1 0,-15 8,-58 33,72-42,-503 259,469-248,0-1,-1-2,-1-2,0-3,-1-1,0-3,-1-2,1-2,-72-4,16-7,92 5,13 3,0 0,0 0,0-1,0 1,0 0,0 0,0 0,0 0,-1 0,1-1,0 1,0 0,0 0,0 0,0 0,0 0,0-1,0 1,0 0,0 0,0 0,0 0,0-1,1 1,-1 0,0 0,0 0,0 0,0 0,0-1,0 1,0 0,0 0,0 0,1 0,-1 0,0 0,0 0,0-1,0 1,25-15,-20 13,38-19,2 1,0 3,0 2,74-15,-45 18,0 2,94 1,-124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6T14:49:38.2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6T14:49:38.39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6T14:49:38.6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6T14:49:42.70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customXml" Target="../ink/ink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50E24B-F1E0-1C99-D6C0-DCB50D96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Governance Risk and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78E07-4CD9-04A8-B0DC-2A2C558F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kern="1200" cap="all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016C61-B56E-5AC3-FA85-25CD51C8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936" y="1179683"/>
            <a:ext cx="6764864" cy="44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5AA54D-DFB6-ED2C-2C58-5EBE1DA2FF27}"/>
                  </a:ext>
                </a:extLst>
              </p14:cNvPr>
              <p14:cNvContentPartPr/>
              <p14:nvPr/>
            </p14:nvContentPartPr>
            <p14:xfrm>
              <a:off x="9919303" y="5166960"/>
              <a:ext cx="488880" cy="22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5AA54D-DFB6-ED2C-2C58-5EBE1DA2FF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5303" y="5059320"/>
                <a:ext cx="59652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C755ED-E4DF-D8D4-1B23-80049E4FEB36}"/>
                  </a:ext>
                </a:extLst>
              </p14:cNvPr>
              <p14:cNvContentPartPr/>
              <p14:nvPr/>
            </p14:nvContentPartPr>
            <p14:xfrm>
              <a:off x="10177783" y="5290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C755ED-E4DF-D8D4-1B23-80049E4FEB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24143" y="51820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75CB4E-7AB5-855A-1C35-73D0EB4F72C3}"/>
                  </a:ext>
                </a:extLst>
              </p14:cNvPr>
              <p14:cNvContentPartPr/>
              <p14:nvPr/>
            </p14:nvContentPartPr>
            <p14:xfrm>
              <a:off x="10177783" y="529008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75CB4E-7AB5-855A-1C35-73D0EB4F72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24143" y="51820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9FA5EB-C85F-C157-02C1-98ABF4C10182}"/>
                  </a:ext>
                </a:extLst>
              </p14:cNvPr>
              <p14:cNvContentPartPr/>
              <p14:nvPr/>
            </p14:nvContentPartPr>
            <p14:xfrm>
              <a:off x="10177783" y="52900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9FA5EB-C85F-C157-02C1-98ABF4C101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24143" y="51820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8E38E5-9739-ABFB-5B00-7BD7281C591C}"/>
                  </a:ext>
                </a:extLst>
              </p14:cNvPr>
              <p14:cNvContentPartPr/>
              <p14:nvPr/>
            </p14:nvContentPartPr>
            <p14:xfrm>
              <a:off x="-1404137" y="63132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8E38E5-9739-ABFB-5B00-7BD7281C59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58137" y="52332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C9D3842-3E2A-C0DE-E06A-4DB586B6F2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2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3629C-D884-0EFC-018E-A12D0526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34B97D9-988A-84C9-2B82-D7FB960B5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F0E49-A31C-46E2-AD0D-D5274194D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939" y="933745"/>
            <a:ext cx="7332910" cy="717292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RISK MITIGATION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0D9714-F16A-2048-71E5-81DD67971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D57E2B-92B8-75F4-B7F3-1C30C1564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EED911-E07F-863E-AF38-64FF4465C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BD291C53-6110-D33B-C237-0500BFBB6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680" y="662770"/>
            <a:ext cx="1169184" cy="59032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DAY 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CFF19-701C-9888-32E7-91792175931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63" y="1772957"/>
            <a:ext cx="87630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CB993-6A51-8945-8262-98D38C889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4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C1B78-8D38-A31E-A2E4-B8D42F14E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FA682A-B909-133F-B8E6-A2896BA38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BBACB-566D-6B9C-E5F2-546C0437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939" y="933745"/>
            <a:ext cx="7332910" cy="717292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RISK MONITORING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870208-9CCF-4938-B98A-8B4A2382C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03049C-2F2D-91C7-DC9B-C7532F44C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414C1-D738-6DC3-24F6-C6EEFC54B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6F0422A2-51B1-366B-603F-16A8F6E2C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680" y="662770"/>
            <a:ext cx="1169184" cy="59032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DAY 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1CE2F-F43A-BC56-7394-BFBC5194C18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294" y="1984668"/>
            <a:ext cx="7696199" cy="44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9A8DA-9FB3-4B76-D0D9-177F19540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D744E5-D0FD-DFA2-2261-135B8E6F6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8043459-2C50-57BE-4839-EDC997C3D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B544A-C135-2B87-A953-1F799931F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939" y="933745"/>
            <a:ext cx="7332910" cy="717292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RISK REGISTER TOOL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9567FE-15C9-C3C3-0206-4B21EB792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4D6280-C9B7-DBC1-ED08-3F08914AA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ECF3AB-D0E0-3BE2-3273-267661B5C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62237C71-4206-4C70-26DF-E95975BF2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680" y="662770"/>
            <a:ext cx="1169184" cy="59032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DAY 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17B36-FC32-AEF0-43DA-337AD1578357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 b="9886"/>
          <a:stretch/>
        </p:blipFill>
        <p:spPr bwMode="auto">
          <a:xfrm>
            <a:off x="2247505" y="1750014"/>
            <a:ext cx="8614036" cy="50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67B93-D619-0B78-6367-9E0D264E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9F589-03DB-80FE-5ED8-E8EC8F4162E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30" y="989229"/>
            <a:ext cx="6508396" cy="54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92AB44-229A-078E-B37A-66CA3F10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DE228-D287-70E2-47BC-7CEBAE5D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6EE9FF-FE5C-363B-5E62-617807C3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3E9BC-EA8F-5FCA-2B75-877336C2E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670" y="1056255"/>
            <a:ext cx="7332910" cy="621573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chemeClr val="accent1"/>
                </a:solidFill>
              </a:rPr>
              <a:t>What coming next?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B9C20D-344A-7377-8146-DA98AAE9D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08707C-05CA-BA25-0410-D30D6DAEF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C7B2D9-E4FA-5F8A-ECF3-352359D9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4A5DF-D7A1-1F0E-3443-5C348418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B22FB7-965F-0210-D9E5-CC02EF04D293}"/>
              </a:ext>
            </a:extLst>
          </p:cNvPr>
          <p:cNvSpPr txBox="1"/>
          <p:nvPr/>
        </p:nvSpPr>
        <p:spPr>
          <a:xfrm>
            <a:off x="3305805" y="2593055"/>
            <a:ext cx="6126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ptos Narrow" panose="020B0004020202020204" pitchFamily="34" charset="0"/>
              </a:rPr>
              <a:t>INTEGRATED GRC </a:t>
            </a:r>
          </a:p>
          <a:p>
            <a:pPr algn="ctr"/>
            <a:r>
              <a:rPr lang="en-US" sz="2800" dirty="0">
                <a:latin typeface="Aptos Narrow" panose="020B0004020202020204" pitchFamily="34" charset="0"/>
              </a:rPr>
              <a:t>&amp;</a:t>
            </a:r>
            <a:br>
              <a:rPr lang="en-US" sz="2800" dirty="0">
                <a:latin typeface="Aptos Narrow" panose="020B0004020202020204" pitchFamily="34" charset="0"/>
              </a:rPr>
            </a:br>
            <a:r>
              <a:rPr lang="en-US" sz="2800" dirty="0">
                <a:latin typeface="Aptos Narrow" panose="020B0004020202020204" pitchFamily="34" charset="0"/>
              </a:rPr>
              <a:t> SERVICENOW TOOL INTRO </a:t>
            </a:r>
          </a:p>
        </p:txBody>
      </p:sp>
    </p:spTree>
    <p:extLst>
      <p:ext uri="{BB962C8B-B14F-4D97-AF65-F5344CB8AC3E}">
        <p14:creationId xmlns:p14="http://schemas.microsoft.com/office/powerpoint/2010/main" val="98838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82EB-4D49-CEA2-9A39-4B7807EE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37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Introduction to GRC</a:t>
            </a:r>
            <a:endParaRPr lang="en-IN" sz="370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99EF-E4AB-A051-7D53-CDFC2DF1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Governance, Risk, and Compliance (GRC) is a framework that helps organizations manage and integrate their governance, risk management, and compliance activities.</a:t>
            </a:r>
          </a:p>
          <a:p>
            <a:pPr marL="0" indent="0">
              <a:buNone/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1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552397"/>
            <a:ext cx="7231784" cy="3654081"/>
          </a:xfrm>
        </p:spPr>
        <p:txBody>
          <a:bodyPr anchor="ctr">
            <a:normAutofit/>
          </a:bodyPr>
          <a:lstStyle/>
          <a:p>
            <a:r>
              <a:rPr lang="en-IN" sz="5400">
                <a:solidFill>
                  <a:schemeClr val="tx2"/>
                </a:solidFill>
              </a:rPr>
              <a:t>RISK MANAGEMENT PROCESS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9716F5D-6227-861D-BEE0-48715A64D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1" y="1552397"/>
            <a:ext cx="3610575" cy="3654082"/>
          </a:xfrm>
        </p:spPr>
        <p:txBody>
          <a:bodyPr anchor="ctr">
            <a:normAutofit/>
          </a:bodyPr>
          <a:lstStyle/>
          <a:p>
            <a:r>
              <a:rPr lang="en-US" sz="3200">
                <a:latin typeface="Aptos" panose="020B0004020202020204" pitchFamily="34" charset="0"/>
              </a:rPr>
              <a:t>DAY 01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754D4-1993-A4A0-09BC-5D1161DB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00AE7-7600-CBDE-4D2A-FC7ACFF5A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CB72176-9931-CE9B-9B57-E853CFF0E99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r="4224" b="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36E3A92C-6B9C-049F-13B3-6C2B629C3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t">
            <a:norm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ptos" panose="020B0004020202020204" pitchFamily="34" charset="0"/>
              </a:rPr>
              <a:t>DAY 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D35E7-BD99-524B-2887-CC08C00AD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39C383-887A-0248-3903-55ECA403C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40F20-65A4-F52B-F80A-5D0E2E554A9D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0B033-09BB-4818-FE0D-987D5F514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b">
            <a:normAutofit/>
          </a:bodyPr>
          <a:lstStyle/>
          <a:p>
            <a:pPr algn="ctr"/>
            <a:r>
              <a:rPr lang="en-IN" sz="4000">
                <a:solidFill>
                  <a:schemeClr val="bg1"/>
                </a:solidFill>
              </a:rPr>
              <a:t>RISK IDENTIFICATION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9B9E80E-F924-E5CC-5B52-BE33B821A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t">
            <a:norm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ptos" panose="020B0004020202020204" pitchFamily="34" charset="0"/>
              </a:rPr>
              <a:t>DAY 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4389F-7B29-69D9-5A00-9DB014E16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EB0C8-0470-D00B-BC76-E9B993513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E7C8886-0D7E-CD9C-929E-C1626EF9E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37E91-E5EB-4BA9-21A1-6CF1ABB7B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939" y="1025185"/>
            <a:ext cx="7332910" cy="717292"/>
          </a:xfrm>
        </p:spPr>
        <p:txBody>
          <a:bodyPr>
            <a:normAutofit/>
          </a:bodyPr>
          <a:lstStyle/>
          <a:p>
            <a:pPr algn="ctr"/>
            <a:r>
              <a:rPr lang="en-IN"/>
              <a:t>SWOT (RISK IDENTIFICATION TOOL)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3BAF07-D004-1569-116A-FB38D5A79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CBE611-7F52-6379-074B-86ECC8B96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58090A-5FC3-B782-47D2-747D46961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A6752C62-3E8C-324E-5E86-AA2E5362D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680" y="662770"/>
            <a:ext cx="1169184" cy="590321"/>
          </a:xfrm>
        </p:spPr>
        <p:txBody>
          <a:bodyPr>
            <a:normAutofit fontScale="85000" lnSpcReduction="10000"/>
          </a:bodyPr>
          <a:lstStyle/>
          <a:p>
            <a:r>
              <a:rPr lang="en-US" sz="2800">
                <a:latin typeface="Aptos" panose="020B0004020202020204" pitchFamily="34" charset="0"/>
              </a:rPr>
              <a:t>DAY 01</a:t>
            </a:r>
            <a:endParaRPr lang="en-US" sz="2800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385A2-8DDD-6FD9-F1EF-B62726D0E6F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6" y="1978898"/>
            <a:ext cx="10377755" cy="46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4BBE23-1438-3134-DDAE-D610EEAB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2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5633B1-6331-C160-75BD-09CF76CC9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6B8E82-AEE2-6251-1FF3-F847518B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8F1D6-3EE0-293D-BE17-CB842F485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939" y="1025185"/>
            <a:ext cx="7332910" cy="717292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RISK ANALYSIS (ASSESSMENT)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781904-73D6-2814-9692-A54AA98A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9BE1BD-46E3-24B3-DBF3-F6AB8818C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6D58DD-9C21-2C47-8A9C-67500129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7EC21714-511C-4734-34A7-3AA588CC0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680" y="662770"/>
            <a:ext cx="1169184" cy="59032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DAY 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2673B-ADE7-5FC7-D64B-D4E57637DCE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79" y="1871477"/>
            <a:ext cx="7063169" cy="485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10664-9890-7F46-53BC-4015D2BA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7644AC-49B9-90FB-CBA0-81F2562CE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162DD62-368C-267A-413C-1BE2B2F6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C2666-0FDC-9B9A-E07B-EB3098C57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939" y="1025185"/>
            <a:ext cx="7332910" cy="717292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RISK ANALYSIS TOOL- RISK MATRIX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751FC3-628F-BC09-A04D-1ED047EA1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D102FF-AB23-E874-05DF-0B7BA50D2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A55EA2-0DF4-48F9-7798-0B161A224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3B109F96-1610-A7D8-82A0-772CF62BE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680" y="662770"/>
            <a:ext cx="1169184" cy="59032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DAY 01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9F86071-92DA-D306-44AF-68E13A6C9CA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23" y="1879637"/>
            <a:ext cx="9024612" cy="4847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4A631-DFC8-2287-1BAC-33DF05F9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7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0B442-5B66-1C3E-B2FE-13104CF8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DF45BC1-5FA1-9201-78A4-D937850EE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BBA32-320D-54B0-5F02-201EFC69B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939" y="1025185"/>
            <a:ext cx="7332910" cy="717292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RISK PRIORTIZATION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DE656-37C1-09DC-5B00-9E7BA73CD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F7C9ED-FE9D-E4D8-7F8F-9794B5D1D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FDA470-5286-6650-4C43-19A6522E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A02DD466-E5FD-FF4B-FDEF-5139DB0A9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680" y="662770"/>
            <a:ext cx="1169184" cy="59032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DAY 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8CF79-3C0C-B28F-35DB-5B3600042E3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939" y="1951378"/>
            <a:ext cx="743253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E11507-ABA9-81C1-A5D3-3D1186676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71554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60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{AF0B93BF-DB72-4767-AFF5-711BCC773F4A}TF201209c3-d067-44f9-a26f-c8f216c44313bb3a568c_win32-3fcf631d8551</Template>
  <TotalTime>106</TotalTime>
  <Words>98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Narrow</vt:lpstr>
      <vt:lpstr>Franklin Gothic Book</vt:lpstr>
      <vt:lpstr>Franklin Gothic Demi</vt:lpstr>
      <vt:lpstr>Times New Roman</vt:lpstr>
      <vt:lpstr>Wingdings 2</vt:lpstr>
      <vt:lpstr>DividendVTI</vt:lpstr>
      <vt:lpstr>Governance Risk and Compliance</vt:lpstr>
      <vt:lpstr>Introduction to GRC</vt:lpstr>
      <vt:lpstr>RISK MANAGEMENT PROCESS</vt:lpstr>
      <vt:lpstr>PowerPoint Presentation</vt:lpstr>
      <vt:lpstr>RISK IDENTIFICATION</vt:lpstr>
      <vt:lpstr>SWOT (RISK IDENTIFICATION TOOL)</vt:lpstr>
      <vt:lpstr>RISK ANALYSIS (ASSESSMENT)</vt:lpstr>
      <vt:lpstr>RISK ANALYSIS TOOL- RISK MATRIX</vt:lpstr>
      <vt:lpstr>RISK PRIORTIZATION</vt:lpstr>
      <vt:lpstr>RISK MITIGATION</vt:lpstr>
      <vt:lpstr>RISK MONITORING</vt:lpstr>
      <vt:lpstr>RISK REGISTER TOOL</vt:lpstr>
      <vt:lpstr>PowerPoint Presentation</vt:lpstr>
      <vt:lpstr>What coming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Swati Pandey</dc:creator>
  <cp:lastModifiedBy>Swati Pandey</cp:lastModifiedBy>
  <cp:revision>6</cp:revision>
  <dcterms:created xsi:type="dcterms:W3CDTF">2025-06-10T14:02:23Z</dcterms:created>
  <dcterms:modified xsi:type="dcterms:W3CDTF">2025-06-18T06:30:39Z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